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73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7" r:id="rId7"/>
    <p:sldId id="297" r:id="rId8"/>
    <p:sldId id="298" r:id="rId9"/>
    <p:sldId id="299" r:id="rId10"/>
    <p:sldId id="300" r:id="rId11"/>
    <p:sldId id="301" r:id="rId12"/>
    <p:sldId id="302" r:id="rId13"/>
    <p:sldId id="309" r:id="rId14"/>
    <p:sldId id="308" r:id="rId15"/>
    <p:sldId id="303" r:id="rId16"/>
    <p:sldId id="304" r:id="rId17"/>
    <p:sldId id="305" r:id="rId18"/>
    <p:sldId id="306" r:id="rId19"/>
  </p:sldIdLst>
  <p:sldSz cx="9144000" cy="6858000" type="screen4x3"/>
  <p:notesSz cx="6858000" cy="9144000"/>
  <p:embeddedFontLs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onsolas" pitchFamily="49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2626"/>
    <a:srgbClr val="E8E8E8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82394" autoAdjust="0"/>
  </p:normalViewPr>
  <p:slideViewPr>
    <p:cSldViewPr>
      <p:cViewPr varScale="1">
        <p:scale>
          <a:sx n="107" d="100"/>
          <a:sy n="107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03F3-9D61-45D6-8066-B51FDB975D29}" type="datetimeFigureOut">
              <a:rPr lang="fr-FR" smtClean="0"/>
              <a:pPr/>
              <a:t>14/06/2012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FA79-B440-4F2F-929F-E8EFA50B5750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A5AB-9D22-4354-8089-2AE811D4E28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30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conflit dans le code entre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5A5AB-9D22-4354-8089-2AE811D4E2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hp.com/" TargetMode="External"/><Relationship Id="rId7" Type="http://schemas.openxmlformats.org/officeDocument/2006/relationships/hyperlink" Target="http://www.questsoftware.fr/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hyperlink" Target="http://www.itpro.fr/" TargetMode="External"/><Relationship Id="rId5" Type="http://schemas.openxmlformats.org/officeDocument/2006/relationships/hyperlink" Target="http://www.waisso.com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www.itpro.fr/decouvrez-it-pro-magazine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www.microsoft.com/france/sql" TargetMode="Externa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www.microsoft.com/france/sql" TargetMode="Externa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www.microsoft.com/france/sql" TargetMode="Externa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www.microsoft.com/france/sql" TargetMode="Externa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www.microsoft.com/france/sql" TargetMode="Externa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045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sz="2800">
                <a:latin typeface="Consolas" pitchFamily="49" charset="0"/>
                <a:cs typeface="Consolas" pitchFamily="49" charset="0"/>
              </a:defRPr>
            </a:lvl1pPr>
            <a:lvl2pPr marL="617220" indent="-3429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845820" indent="-3429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960120" indent="-2286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1188720" indent="-2286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66660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2600"/>
            <a:ext cx="2270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602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ean-pierre.riehl\Desktop\Journées SQL Server\Logos\JournéesSQLServer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82"/>
          <a:stretch/>
        </p:blipFill>
        <p:spPr bwMode="auto">
          <a:xfrm>
            <a:off x="838200" y="577823"/>
            <a:ext cx="7543800" cy="27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2845031" y="3481686"/>
            <a:ext cx="397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Rejoignez la Communauté</a:t>
            </a:r>
            <a:endParaRPr lang="fr-FR" sz="2400" b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68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381002" y="219731"/>
            <a:ext cx="428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Merci à nos Sponsors</a:t>
            </a:r>
            <a:endParaRPr lang="fr-FR" sz="3200" b="1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2476500" y="1100244"/>
            <a:ext cx="4191000" cy="1090507"/>
            <a:chOff x="2057400" y="1150766"/>
            <a:chExt cx="4191000" cy="109050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485899"/>
              <a:ext cx="2503943" cy="42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www.guss.fr/Portals/0/Fichiers/Partenaires/Event/hp.jp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150766"/>
              <a:ext cx="1066800" cy="109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e 6"/>
          <p:cNvGrpSpPr/>
          <p:nvPr userDrawn="1"/>
        </p:nvGrpSpPr>
        <p:grpSpPr>
          <a:xfrm>
            <a:off x="2759869" y="2590085"/>
            <a:ext cx="3624262" cy="571375"/>
            <a:chOff x="2286000" y="2747665"/>
            <a:chExt cx="3624262" cy="571375"/>
          </a:xfrm>
        </p:grpSpPr>
        <p:pic>
          <p:nvPicPr>
            <p:cNvPr id="8" name="Picture 4" descr="http://www.guss.fr/Portals/0/Fichiers/Partenaires/Event/waisso.jpg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487" y="2910215"/>
              <a:ext cx="1628775" cy="24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guss.fr/Portals/0/Fichiers/Partenaires/Event/Quest.jpg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747665"/>
              <a:ext cx="1760095" cy="57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/>
          <p:cNvGrpSpPr/>
          <p:nvPr userDrawn="1"/>
        </p:nvGrpSpPr>
        <p:grpSpPr>
          <a:xfrm>
            <a:off x="3310407" y="3176170"/>
            <a:ext cx="2523186" cy="386181"/>
            <a:chOff x="2819400" y="3448502"/>
            <a:chExt cx="2523186" cy="386181"/>
          </a:xfrm>
        </p:grpSpPr>
        <p:pic>
          <p:nvPicPr>
            <p:cNvPr id="11" name="Picture 8" descr="http://www.guss.fr/Portals/0/Fichiers/Partenaires/Event/ITPro-magazine.jpg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496467"/>
              <a:ext cx="1336368" cy="290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guss.fr/Portals/0/Fichiers/Partenaires/Event/iTPro.fr.jpg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448502"/>
              <a:ext cx="1113486" cy="38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ZoneTexte 12"/>
          <p:cNvSpPr txBox="1"/>
          <p:nvPr userDrawn="1"/>
        </p:nvSpPr>
        <p:spPr>
          <a:xfrm>
            <a:off x="1602824" y="3862686"/>
            <a:ext cx="600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Rencontrez-les dans l’espace partenaires</a:t>
            </a:r>
            <a:endParaRPr lang="fr-FR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60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573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53" y="1143001"/>
            <a:ext cx="77724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8E8E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76" y="2275703"/>
            <a:ext cx="7029632" cy="77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E8E8E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34" y="3881498"/>
            <a:ext cx="1643235" cy="417511"/>
          </a:xfrm>
          <a:prstGeom prst="rect">
            <a:avLst/>
          </a:prstGeom>
        </p:spPr>
      </p:pic>
      <p:pic>
        <p:nvPicPr>
          <p:cNvPr id="12" name="Picture 2" descr="C:\Users\jean-pierre.riehl\Desktop\Journées SQL Server\Logos\guss-logo-oran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49" y="4986397"/>
            <a:ext cx="982800" cy="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3349" y="5636449"/>
            <a:ext cx="1418400" cy="2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jean-pierre.riehl\Desktop\Journées SQL Server\Logos\JournéesSQLServer_logo-only-transparent-small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49" y="4431204"/>
            <a:ext cx="1414800" cy="4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9611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13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pic>
        <p:nvPicPr>
          <p:cNvPr id="8" name="Picture 2" descr="C:\Users\jean-pierre.riehl\Desktop\Journées SQL Server\Logos\guss-logo-orang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50" y="5671543"/>
            <a:ext cx="985300" cy="5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2995" y="6321956"/>
            <a:ext cx="1422010" cy="23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jean-pierre.riehl\Desktop\Journées SQL Server\Logos\JournéesSQLServer_logo-only-transparent-small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16435"/>
            <a:ext cx="1418400" cy="4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2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xmlns="" val="3896144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xmlns="" val="27823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53" y="1143001"/>
            <a:ext cx="77724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876" y="2275703"/>
            <a:ext cx="7029632" cy="77229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47" y="4940314"/>
            <a:ext cx="1643235" cy="417512"/>
          </a:xfrm>
          <a:prstGeom prst="rect">
            <a:avLst/>
          </a:prstGeom>
        </p:spPr>
      </p:pic>
      <p:pic>
        <p:nvPicPr>
          <p:cNvPr id="13" name="Picture 6" descr="C:\Users\jean-pierre.riehl\Desktop\Journées SQL Server\Logos\guss-logo-blan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28" y="5469560"/>
            <a:ext cx="1038872" cy="4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guss.fr/Portals/0/Fichiers/Partenaires/Event/Microsoft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65" y="6019800"/>
            <a:ext cx="1496998" cy="2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96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E8E8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xmlns="" val="1316005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962400" cy="5135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3886200" cy="5135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0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624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39624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00200"/>
            <a:ext cx="39624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1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sz="2800">
                <a:latin typeface="Consolas" pitchFamily="49" charset="0"/>
                <a:cs typeface="Consolas" pitchFamily="49" charset="0"/>
              </a:defRPr>
            </a:lvl1pPr>
            <a:lvl2pPr marL="617220" indent="-3429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845820" indent="-3429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960120" indent="-2286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1188720" indent="-22860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660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95300B-775F-4421-8F97-2BFEC15D1DAD}" type="datetime1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41724"/>
            <a:ext cx="371717" cy="365125"/>
          </a:xfrm>
          <a:prstGeom prst="rect">
            <a:avLst/>
          </a:prstGeom>
        </p:spPr>
        <p:txBody>
          <a:bodyPr/>
          <a:lstStyle/>
          <a:p>
            <a:fld id="{BD271169-D5A2-4E26-9D3F-58E320BF9E89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9000" y="3028284"/>
            <a:ext cx="2270125" cy="36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60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13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pic>
        <p:nvPicPr>
          <p:cNvPr id="8" name="Picture 5" descr="C:\Users\jean-pierre.riehl\Desktop\Journées SQL Server\Logos\JournéesSQLServer_logo-only-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7" y="5054985"/>
            <a:ext cx="1414526" cy="4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ean-pierre.riehl\Desktop\Journées SQL Server\Logos\guss-logo-blan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20" y="5625436"/>
            <a:ext cx="983885" cy="4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guss.fr/Portals/0/Fichiers/Partenaires/Event/Microsoft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81" y="6155669"/>
            <a:ext cx="1417763" cy="2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pic>
        <p:nvPicPr>
          <p:cNvPr id="8" name="Picture 5" descr="C:\Users\jean-pierre.riehl\Desktop\Journées SQL Server\Logos\JournéesSQLServer_logo-only-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7" y="5054985"/>
            <a:ext cx="1414526" cy="4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ean-pierre.riehl\Desktop\Journées SQL Server\Logos\guss-logo-blan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20" y="5625436"/>
            <a:ext cx="983885" cy="4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guss.fr/Portals/0/Fichiers/Partenaires/Event/Microsoft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81" y="6155669"/>
            <a:ext cx="1417763" cy="2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14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pic>
        <p:nvPicPr>
          <p:cNvPr id="11" name="Picture 5" descr="C:\Users\jean-pierre.riehl\Desktop\Journées SQL Server\Logos\JournéesSQLServer_logo-only-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7" y="5054985"/>
            <a:ext cx="1414526" cy="4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ean-pierre.riehl\Desktop\Journées SQL Server\Logos\guss-logo-blan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20" y="5625436"/>
            <a:ext cx="983885" cy="4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guss.fr/Portals/0/Fichiers/Partenaires/Event/Microsoft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81" y="6155669"/>
            <a:ext cx="1417763" cy="2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35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53" y="1752601"/>
            <a:ext cx="7772400" cy="1219200"/>
          </a:xfrm>
        </p:spPr>
        <p:txBody>
          <a:bodyPr anchor="t" anchorCtr="0">
            <a:normAutofit/>
          </a:bodyPr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294" y="3048000"/>
            <a:ext cx="5879214" cy="1195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</p:txBody>
      </p:sp>
      <p:pic>
        <p:nvPicPr>
          <p:cNvPr id="8" name="Picture 5" descr="C:\Users\jean-pierre.riehl\Desktop\Journées SQL Server\Logos\JournéesSQLServer_logo-only-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7" y="5054985"/>
            <a:ext cx="1414526" cy="4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ean-pierre.riehl\Desktop\Journées SQL Server\Logos\guss-logo-blan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20" y="5625436"/>
            <a:ext cx="983885" cy="4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guss.fr/Portals/0/Fichiers/Partenaires/Event/Microsoft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81" y="6155669"/>
            <a:ext cx="1417763" cy="2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0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962400" cy="5135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3962400" cy="51355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04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624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4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38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91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microsoft.com/france/sq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6452435"/>
            <a:ext cx="1032060" cy="262225"/>
          </a:xfrm>
          <a:prstGeom prst="rect">
            <a:avLst/>
          </a:prstGeom>
        </p:spPr>
      </p:pic>
      <p:pic>
        <p:nvPicPr>
          <p:cNvPr id="9" name="Picture 5" descr="C:\Users\jean-pierre.riehl\Desktop\Journées SQL Server\Logos\JournéesSQLServer_logo-only-smal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619" y="6385295"/>
            <a:ext cx="1252815" cy="39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jean-pierre.riehl\Desktop\Journées SQL Server\Logos\guss-logo-blanc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315" y="6423170"/>
            <a:ext cx="719415" cy="3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guss.fr/Portals/0/Fichiers/Partenaires/Event/Microsoft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3004" y="6492162"/>
            <a:ext cx="1032060" cy="1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0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rgbClr val="595959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2" y="6376236"/>
            <a:ext cx="1032059" cy="262225"/>
          </a:xfrm>
          <a:prstGeom prst="rect">
            <a:avLst/>
          </a:prstGeom>
        </p:spPr>
      </p:pic>
      <p:pic>
        <p:nvPicPr>
          <p:cNvPr id="10" name="Picture 2" descr="C:\Users\jean-pierre.riehl\Desktop\Journées SQL Server\Logos\guss-logo-orang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432" y="6316955"/>
            <a:ext cx="715296" cy="3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03004" y="6423325"/>
            <a:ext cx="1032060" cy="16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jean-pierre.riehl\Desktop\Journées SQL Server\Logos\JournéesSQLServer_logo-only-transparent-small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6941" y="6302807"/>
            <a:ext cx="1271866" cy="4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0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all" baseline="0">
          <a:solidFill>
            <a:srgbClr val="E8E8E8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rgbClr val="E8E8E8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E8E8E8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E8E8E8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8E8E8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E8E8E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icrosoft.com/en-us/download/details.aspx?id=24659" TargetMode="External"/><Relationship Id="rId4" Type="http://schemas.openxmlformats.org/officeDocument/2006/relationships/hyperlink" Target="http://support.microsoft.com/kb/9735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dirty="0" smtClean="0"/>
              <a:t>10 points à vérifier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429876" y="1714488"/>
            <a:ext cx="7029632" cy="7722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dirty="0" smtClean="0"/>
              <a:t>par le DBA de production...</a:t>
            </a:r>
            <a:endParaRPr lang="fr-F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4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7000" contrast="-64000"/>
          </a:blip>
          <a:srcRect/>
          <a:stretch>
            <a:fillRect/>
          </a:stretch>
        </p:blipFill>
        <p:spPr bwMode="auto">
          <a:xfrm>
            <a:off x="214282" y="285728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ATTENTES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Détecter les attentes sur verrous: </a:t>
            </a:r>
          </a:p>
          <a:p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Souvent facile à diagnostiquer.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sys.dm_os_waiting_tasks, sys.dm_tran_locks.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Utiliser le </a:t>
            </a:r>
            <a:r>
              <a:rPr lang="fr-FR" sz="2000" dirty="0" err="1" smtClean="0">
                <a:solidFill>
                  <a:srgbClr val="262626"/>
                </a:solidFill>
              </a:rPr>
              <a:t>Blocked</a:t>
            </a:r>
            <a:r>
              <a:rPr lang="fr-FR" sz="2000" dirty="0" smtClean="0">
                <a:solidFill>
                  <a:srgbClr val="262626"/>
                </a:solidFill>
              </a:rPr>
              <a:t> </a:t>
            </a:r>
            <a:r>
              <a:rPr lang="fr-FR" sz="2000" dirty="0" err="1" smtClean="0">
                <a:solidFill>
                  <a:srgbClr val="262626"/>
                </a:solidFill>
              </a:rPr>
              <a:t>Process</a:t>
            </a:r>
            <a:r>
              <a:rPr lang="fr-FR" sz="2000" dirty="0" smtClean="0">
                <a:solidFill>
                  <a:srgbClr val="262626"/>
                </a:solidFill>
              </a:rPr>
              <a:t> Report avec Service Broker ou SQL Trace.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Utiliser le </a:t>
            </a:r>
            <a:r>
              <a:rPr lang="fr-FR" sz="2000" dirty="0" err="1" smtClean="0">
                <a:solidFill>
                  <a:srgbClr val="262626"/>
                </a:solidFill>
              </a:rPr>
              <a:t>Blocked</a:t>
            </a:r>
            <a:r>
              <a:rPr lang="fr-FR" sz="2000" dirty="0" smtClean="0">
                <a:solidFill>
                  <a:srgbClr val="262626"/>
                </a:solidFill>
              </a:rPr>
              <a:t> </a:t>
            </a:r>
            <a:r>
              <a:rPr lang="fr-FR" sz="2000" dirty="0" err="1" smtClean="0">
                <a:solidFill>
                  <a:srgbClr val="262626"/>
                </a:solidFill>
              </a:rPr>
              <a:t>Process</a:t>
            </a:r>
            <a:r>
              <a:rPr lang="fr-FR" sz="2000" dirty="0" smtClean="0">
                <a:solidFill>
                  <a:srgbClr val="262626"/>
                </a:solidFill>
              </a:rPr>
              <a:t> Report avec </a:t>
            </a:r>
            <a:r>
              <a:rPr lang="fr-FR" sz="2000" dirty="0" err="1" smtClean="0">
                <a:solidFill>
                  <a:srgbClr val="262626"/>
                </a:solidFill>
              </a:rPr>
              <a:t>Xevents</a:t>
            </a:r>
            <a:r>
              <a:rPr lang="fr-FR" sz="2000" dirty="0" smtClean="0">
                <a:solidFill>
                  <a:srgbClr val="262626"/>
                </a:solidFill>
              </a:rPr>
              <a:t>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Utiliser une alerte SQL Agent avec le compteur </a:t>
            </a:r>
            <a:r>
              <a:rPr lang="fr-FR" sz="2000" dirty="0" err="1" smtClean="0">
                <a:solidFill>
                  <a:srgbClr val="262626"/>
                </a:solidFill>
              </a:rPr>
              <a:t>Perfmon</a:t>
            </a:r>
            <a:r>
              <a:rPr lang="fr-FR" sz="2000" dirty="0" smtClean="0">
                <a:solidFill>
                  <a:srgbClr val="262626"/>
                </a:solidFill>
              </a:rPr>
              <a:t> </a:t>
            </a:r>
            <a:r>
              <a:rPr lang="fr-FR" sz="2000" i="1" dirty="0" err="1" smtClean="0">
                <a:solidFill>
                  <a:srgbClr val="262626"/>
                </a:solidFill>
              </a:rPr>
              <a:t>Blocked</a:t>
            </a:r>
            <a:r>
              <a:rPr lang="fr-FR" sz="2000" i="1" dirty="0" smtClean="0">
                <a:solidFill>
                  <a:srgbClr val="262626"/>
                </a:solidFill>
              </a:rPr>
              <a:t> </a:t>
            </a:r>
            <a:r>
              <a:rPr lang="fr-FR" sz="2000" i="1" dirty="0" err="1" smtClean="0">
                <a:solidFill>
                  <a:srgbClr val="262626"/>
                </a:solidFill>
              </a:rPr>
              <a:t>Processes</a:t>
            </a:r>
            <a:r>
              <a:rPr lang="fr-FR" sz="2000" dirty="0" smtClean="0">
                <a:solidFill>
                  <a:srgbClr val="262626"/>
                </a:solidFill>
              </a:rPr>
              <a:t> (mais pas de durée de seuil). 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pPr>
              <a:buNone/>
            </a:pPr>
            <a:endParaRPr lang="fr-FR" sz="2000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91000" contrast="-29000"/>
          </a:blip>
          <a:srcRect/>
          <a:stretch>
            <a:fillRect/>
          </a:stretch>
        </p:blipFill>
        <p:spPr bwMode="auto">
          <a:xfrm>
            <a:off x="642910" y="1000108"/>
            <a:ext cx="791635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85000" contrast="16000"/>
          </a:blip>
          <a:srcRect/>
          <a:stretch>
            <a:fillRect/>
          </a:stretch>
        </p:blipFill>
        <p:spPr bwMode="auto">
          <a:xfrm>
            <a:off x="3500430" y="2285992"/>
            <a:ext cx="1954716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7: Les </a:t>
            </a:r>
            <a:r>
              <a:rPr lang="en-US" dirty="0" err="1" smtClean="0"/>
              <a:t>requêtes</a:t>
            </a:r>
            <a:r>
              <a:rPr lang="en-US" dirty="0" smtClean="0"/>
              <a:t> </a:t>
            </a:r>
            <a:r>
              <a:rPr lang="en-US" dirty="0" err="1" smtClean="0"/>
              <a:t>consommatrices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Avoir une visibilité sur les requêtes qui pénalisent le plus l’instance en termes d’entrées / sorties, temps CPU.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Souvent à l’origine de nombreux problèmes sur l’instance (mémoire, CPU, entrées / sorties, attentes, etc...)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Data </a:t>
            </a:r>
            <a:r>
              <a:rPr lang="fr-FR" sz="2000" dirty="0" err="1" smtClean="0">
                <a:solidFill>
                  <a:srgbClr val="262626"/>
                </a:solidFill>
              </a:rPr>
              <a:t>Collector</a:t>
            </a:r>
            <a:r>
              <a:rPr lang="fr-FR" sz="2000" dirty="0" smtClean="0">
                <a:solidFill>
                  <a:srgbClr val="262626"/>
                </a:solidFill>
              </a:rPr>
              <a:t>, SQL Trace, </a:t>
            </a:r>
            <a:r>
              <a:rPr lang="fr-FR" sz="2000" dirty="0" err="1" smtClean="0">
                <a:solidFill>
                  <a:srgbClr val="262626"/>
                </a:solidFill>
              </a:rPr>
              <a:t>Xevents</a:t>
            </a:r>
            <a:r>
              <a:rPr lang="fr-FR" sz="2000" dirty="0" smtClean="0">
                <a:solidFill>
                  <a:srgbClr val="262626"/>
                </a:solidFill>
              </a:rPr>
              <a:t>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DMV / DMF, sys.dm_exec_%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Données brutes à agréger et classer par </a:t>
            </a:r>
            <a:r>
              <a:rPr lang="fr-FR" sz="2000" dirty="0" err="1" smtClean="0">
                <a:solidFill>
                  <a:srgbClr val="262626"/>
                </a:solidFill>
              </a:rPr>
              <a:t>Reads</a:t>
            </a:r>
            <a:r>
              <a:rPr lang="fr-FR" sz="2000" dirty="0" smtClean="0">
                <a:solidFill>
                  <a:srgbClr val="262626"/>
                </a:solidFill>
              </a:rPr>
              <a:t> / CPU time / </a:t>
            </a:r>
            <a:r>
              <a:rPr lang="fr-FR" sz="2000" dirty="0" err="1" smtClean="0">
                <a:solidFill>
                  <a:srgbClr val="262626"/>
                </a:solidFill>
              </a:rPr>
              <a:t>Elapsed</a:t>
            </a:r>
            <a:r>
              <a:rPr lang="fr-FR" sz="2000" dirty="0" smtClean="0">
                <a:solidFill>
                  <a:srgbClr val="262626"/>
                </a:solidFill>
              </a:rPr>
              <a:t> / nb </a:t>
            </a:r>
            <a:r>
              <a:rPr lang="fr-FR" sz="2000" dirty="0" err="1" smtClean="0">
                <a:solidFill>
                  <a:srgbClr val="262626"/>
                </a:solidFill>
              </a:rPr>
              <a:t>executions</a:t>
            </a:r>
            <a:r>
              <a:rPr lang="fr-FR" sz="2000" dirty="0" smtClean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77000" contrast="-40000"/>
          </a:blip>
          <a:srcRect/>
          <a:stretch>
            <a:fillRect/>
          </a:stretch>
        </p:blipFill>
        <p:spPr bwMode="auto">
          <a:xfrm>
            <a:off x="-32" y="-24"/>
            <a:ext cx="9001188" cy="68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8: LA </a:t>
            </a:r>
            <a:r>
              <a:rPr lang="en-US" dirty="0" err="1" smtClean="0"/>
              <a:t>SéCURITé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Qui peut se connecter, qui fait quoi. 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Server Audits.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Utiliser les rôles prédéfinis, ou le CREATE SERVER ROLE à partir de SQL Server 2012. </a:t>
            </a:r>
          </a:p>
          <a:p>
            <a:r>
              <a:rPr lang="fr-FR" sz="2000" b="1" dirty="0" smtClean="0">
                <a:solidFill>
                  <a:srgbClr val="0070C0"/>
                </a:solidFill>
              </a:rPr>
              <a:t>Identifier les risques: 	</a:t>
            </a:r>
          </a:p>
          <a:p>
            <a:pPr lvl="1"/>
            <a:r>
              <a:rPr lang="fr-FR" sz="2000" i="1" dirty="0" smtClean="0">
                <a:solidFill>
                  <a:srgbClr val="262626"/>
                </a:solidFill>
              </a:rPr>
              <a:t>Authentification (mots de passe, connexions SSL, etc...)</a:t>
            </a:r>
          </a:p>
          <a:p>
            <a:pPr lvl="1"/>
            <a:r>
              <a:rPr lang="fr-FR" sz="2000" i="1" dirty="0" smtClean="0">
                <a:solidFill>
                  <a:srgbClr val="262626"/>
                </a:solidFill>
              </a:rPr>
              <a:t>Permissions système et permissions sur les objets.</a:t>
            </a:r>
          </a:p>
          <a:p>
            <a:pPr lvl="1"/>
            <a:r>
              <a:rPr lang="fr-FR" sz="2000" i="1" dirty="0" err="1" smtClean="0">
                <a:solidFill>
                  <a:srgbClr val="262626"/>
                </a:solidFill>
              </a:rPr>
              <a:t>Encryption</a:t>
            </a:r>
            <a:r>
              <a:rPr lang="fr-FR" sz="2000" i="1" dirty="0" smtClean="0">
                <a:solidFill>
                  <a:srgbClr val="262626"/>
                </a:solidFill>
              </a:rPr>
              <a:t> des données (</a:t>
            </a:r>
            <a:r>
              <a:rPr lang="fr-FR" sz="2000" i="1" dirty="0" err="1" smtClean="0">
                <a:solidFill>
                  <a:srgbClr val="262626"/>
                </a:solidFill>
              </a:rPr>
              <a:t>certs</a:t>
            </a:r>
            <a:r>
              <a:rPr lang="fr-FR" sz="2000" i="1" dirty="0" smtClean="0">
                <a:solidFill>
                  <a:srgbClr val="262626"/>
                </a:solidFill>
              </a:rPr>
              <a:t>, TDE)</a:t>
            </a:r>
          </a:p>
          <a:p>
            <a:pPr lvl="1"/>
            <a:r>
              <a:rPr lang="fr-FR" sz="2000" i="1" dirty="0" smtClean="0">
                <a:solidFill>
                  <a:srgbClr val="262626"/>
                </a:solidFill>
              </a:rPr>
              <a:t>Vol de données / vol de sauvegardes. </a:t>
            </a:r>
          </a:p>
          <a:p>
            <a:pPr lvl="1"/>
            <a:r>
              <a:rPr lang="fr-FR" sz="2000" i="1" dirty="0" smtClean="0">
                <a:solidFill>
                  <a:srgbClr val="262626"/>
                </a:solidFill>
              </a:rPr>
              <a:t>Comptes de service.</a:t>
            </a:r>
          </a:p>
          <a:p>
            <a:pPr lvl="1"/>
            <a:r>
              <a:rPr lang="fr-FR" sz="2000" i="1" dirty="0" smtClean="0">
                <a:solidFill>
                  <a:srgbClr val="262626"/>
                </a:solidFill>
              </a:rPr>
              <a:t>...</a:t>
            </a:r>
          </a:p>
          <a:p>
            <a:pPr lvl="1"/>
            <a:r>
              <a:rPr lang="fr-FR" sz="2000" b="1" i="1" dirty="0" smtClean="0">
                <a:solidFill>
                  <a:srgbClr val="FF0000"/>
                </a:solidFill>
              </a:rPr>
              <a:t>-&gt; !! SQL Injection !!</a:t>
            </a:r>
          </a:p>
          <a:p>
            <a:pPr lvl="1"/>
            <a:endParaRPr lang="fr-FR" sz="1600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7255112" y="2786058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7255112" y="3214686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7255112" y="3643314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7866522" y="2786058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7866522" y="3214686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7866522" y="3643314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8398120" y="2752727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8398120" y="3181355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lum bright="27000" contrast="13000"/>
          </a:blip>
          <a:srcRect/>
          <a:stretch>
            <a:fillRect/>
          </a:stretch>
        </p:blipFill>
        <p:spPr bwMode="auto">
          <a:xfrm>
            <a:off x="8398120" y="3609983"/>
            <a:ext cx="388722" cy="3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lum bright="51000"/>
          </a:blip>
          <a:srcRect/>
          <a:stretch>
            <a:fillRect/>
          </a:stretch>
        </p:blipFill>
        <p:spPr bwMode="auto">
          <a:xfrm>
            <a:off x="2714612" y="3417570"/>
            <a:ext cx="1571636" cy="4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lum bright="51000"/>
          </a:blip>
          <a:srcRect/>
          <a:stretch>
            <a:fillRect/>
          </a:stretch>
        </p:blipFill>
        <p:spPr bwMode="auto">
          <a:xfrm>
            <a:off x="2643174" y="2857496"/>
            <a:ext cx="1571636" cy="4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lum bright="71000" contrast="42000"/>
          </a:blip>
          <a:srcRect/>
          <a:stretch>
            <a:fillRect/>
          </a:stretch>
        </p:blipFill>
        <p:spPr bwMode="auto">
          <a:xfrm>
            <a:off x="5500694" y="2357430"/>
            <a:ext cx="16618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lum bright="69000" contrast="-35000"/>
          </a:blip>
          <a:srcRect/>
          <a:stretch>
            <a:fillRect/>
          </a:stretch>
        </p:blipFill>
        <p:spPr bwMode="auto">
          <a:xfrm>
            <a:off x="4429124" y="2500306"/>
            <a:ext cx="871540" cy="87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lum bright="69000" contrast="-35000"/>
          </a:blip>
          <a:srcRect/>
          <a:stretch>
            <a:fillRect/>
          </a:stretch>
        </p:blipFill>
        <p:spPr bwMode="auto">
          <a:xfrm>
            <a:off x="4429124" y="3157532"/>
            <a:ext cx="871540" cy="87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lum bright="72000" contrast="-50000"/>
          </a:blip>
          <a:srcRect/>
          <a:stretch>
            <a:fillRect/>
          </a:stretch>
        </p:blipFill>
        <p:spPr bwMode="auto">
          <a:xfrm>
            <a:off x="500034" y="1357298"/>
            <a:ext cx="250032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9: L’ENVIRONNEMENT IMMEDIAT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Problème externe ou corolaire à SQL Server (stockage, host, </a:t>
            </a:r>
            <a:r>
              <a:rPr lang="fr-FR" sz="2400" b="1" dirty="0" err="1" smtClean="0">
                <a:solidFill>
                  <a:srgbClr val="0070C0"/>
                </a:solidFill>
              </a:rPr>
              <a:t>hyperviseur</a:t>
            </a:r>
            <a:r>
              <a:rPr lang="fr-FR" sz="2400" b="1" dirty="0" smtClean="0">
                <a:solidFill>
                  <a:srgbClr val="0070C0"/>
                </a:solidFill>
              </a:rPr>
              <a:t>, réseau...)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Mesurer l’activité depuis un point de vue SQL Server seul ne suffit pas, il faut élargir les observations à l’environnement immédiat.</a:t>
            </a:r>
          </a:p>
          <a:p>
            <a:pPr lvl="1"/>
            <a:r>
              <a:rPr lang="fr-FR" sz="2000" b="1" i="1" dirty="0" smtClean="0">
                <a:solidFill>
                  <a:srgbClr val="262626"/>
                </a:solidFill>
              </a:rPr>
              <a:t>Système d’exploitation, host</a:t>
            </a:r>
            <a:r>
              <a:rPr lang="fr-FR" sz="2000" i="1" dirty="0" smtClean="0">
                <a:solidFill>
                  <a:srgbClr val="262626"/>
                </a:solidFill>
              </a:rPr>
              <a:t>: mémoire, programmes concurrents, antivirus, ressources matérielles insuffisantes, etc...</a:t>
            </a:r>
          </a:p>
          <a:p>
            <a:pPr lvl="1"/>
            <a:r>
              <a:rPr lang="fr-FR" sz="2000" b="1" i="1" dirty="0" smtClean="0">
                <a:solidFill>
                  <a:srgbClr val="262626"/>
                </a:solidFill>
              </a:rPr>
              <a:t>Stockage</a:t>
            </a:r>
            <a:r>
              <a:rPr lang="fr-FR" sz="2000" i="1" dirty="0" smtClean="0">
                <a:solidFill>
                  <a:srgbClr val="262626"/>
                </a:solidFill>
              </a:rPr>
              <a:t>: cache baie sous dimensionné en écriture, mauvais choix de RAID, nombre de disques insuffisants dans le groupe, IO queue </a:t>
            </a:r>
            <a:r>
              <a:rPr lang="fr-FR" sz="2000" i="1" dirty="0" err="1" smtClean="0">
                <a:solidFill>
                  <a:srgbClr val="262626"/>
                </a:solidFill>
              </a:rPr>
              <a:t>depth</a:t>
            </a:r>
            <a:r>
              <a:rPr lang="fr-FR" sz="2000" i="1" dirty="0" smtClean="0">
                <a:solidFill>
                  <a:srgbClr val="262626"/>
                </a:solidFill>
              </a:rPr>
              <a:t> par défaut, etc...</a:t>
            </a:r>
          </a:p>
          <a:p>
            <a:pPr lvl="1"/>
            <a:r>
              <a:rPr lang="fr-FR" sz="2000" b="1" i="1" dirty="0" err="1" smtClean="0">
                <a:solidFill>
                  <a:srgbClr val="262626"/>
                </a:solidFill>
              </a:rPr>
              <a:t>Hyperviseur</a:t>
            </a:r>
            <a:r>
              <a:rPr lang="fr-FR" sz="2000" i="1" dirty="0" smtClean="0">
                <a:solidFill>
                  <a:srgbClr val="262626"/>
                </a:solidFill>
              </a:rPr>
              <a:t>: problème de paramétrage, </a:t>
            </a:r>
            <a:r>
              <a:rPr lang="fr-FR" sz="2000" i="1" dirty="0" err="1" smtClean="0">
                <a:solidFill>
                  <a:srgbClr val="262626"/>
                </a:solidFill>
              </a:rPr>
              <a:t>cpu</a:t>
            </a:r>
            <a:r>
              <a:rPr lang="fr-FR" sz="2000" i="1" dirty="0" smtClean="0">
                <a:solidFill>
                  <a:srgbClr val="262626"/>
                </a:solidFill>
              </a:rPr>
              <a:t> </a:t>
            </a:r>
            <a:r>
              <a:rPr lang="fr-FR" sz="2000" i="1" dirty="0" err="1" smtClean="0">
                <a:solidFill>
                  <a:srgbClr val="262626"/>
                </a:solidFill>
              </a:rPr>
              <a:t>ready</a:t>
            </a:r>
            <a:r>
              <a:rPr lang="fr-FR" sz="2000" i="1" dirty="0" smtClean="0">
                <a:solidFill>
                  <a:srgbClr val="262626"/>
                </a:solidFill>
              </a:rPr>
              <a:t>, entrées / sorties, sur-mutualisation, etc...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81000" contrast="-55000"/>
          </a:blip>
          <a:srcRect/>
          <a:stretch>
            <a:fillRect/>
          </a:stretch>
        </p:blipFill>
        <p:spPr bwMode="auto">
          <a:xfrm>
            <a:off x="500034" y="1357297"/>
            <a:ext cx="8001056" cy="525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10: DETECTER / GERER LES CHANGEMENTS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400" b="1" i="1" dirty="0" smtClean="0">
                <a:solidFill>
                  <a:srgbClr val="0070C0"/>
                </a:solidFill>
              </a:rPr>
              <a:t>« Aujourd’hui c’est plus lent qu’hier... »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Détecter les changements de paramétrage ou d’option de base.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Détecter les changements au niveau des jobs.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Détecter les changements de structure / de code.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Détecter les changements de volumétrie (impact </a:t>
            </a:r>
            <a:r>
              <a:rPr lang="fr-FR" sz="2000" dirty="0" err="1" smtClean="0">
                <a:solidFill>
                  <a:srgbClr val="262626"/>
                </a:solidFill>
              </a:rPr>
              <a:t>stats</a:t>
            </a:r>
            <a:r>
              <a:rPr lang="fr-FR" sz="2000" dirty="0" smtClean="0">
                <a:solidFill>
                  <a:srgbClr val="262626"/>
                </a:solidFill>
              </a:rPr>
              <a:t>, requêtes, maintenance...)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Etablir un protocole de mise en production (CM). La même personne ne fait pas tout de bout en bout dans son coin.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Peu d’outils intégrés au niveau de SQL Server pour suivre ces modifications, il faut l’écrire soi-même ou utiliser des outils tiers.</a:t>
            </a:r>
          </a:p>
          <a:p>
            <a:r>
              <a:rPr lang="fr-FR" sz="2000" b="1" i="1" dirty="0" smtClean="0">
                <a:solidFill>
                  <a:srgbClr val="FF0000"/>
                </a:solidFill>
              </a:rPr>
              <a:t>-&gt; !!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Recetter</a:t>
            </a:r>
            <a:r>
              <a:rPr lang="fr-FR" sz="2000" b="1" i="1" dirty="0" smtClean="0">
                <a:solidFill>
                  <a:srgbClr val="FF0000"/>
                </a:solidFill>
              </a:rPr>
              <a:t> les modifications !!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bright="89000" contrast="55000"/>
          </a:blip>
          <a:srcRect/>
          <a:stretch>
            <a:fillRect/>
          </a:stretch>
        </p:blipFill>
        <p:spPr bwMode="auto">
          <a:xfrm>
            <a:off x="2500298" y="1142984"/>
            <a:ext cx="48577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10 points </a:t>
            </a:r>
            <a:r>
              <a:rPr lang="en-US" dirty="0" err="1" smtClean="0"/>
              <a:t>Clés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présence des processus: SQL Server, Agent, etc...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remontée d’erreurs.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supervision de la maintenance.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volumétrie des bases et filesystems.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Les critères d’alerte de performance.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Les attentes.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Les requêtes consommatrices.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sécurité.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L’environnement immédiat (système, stockage).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gestion du changement.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lum bright="67000" contrast="8000"/>
          </a:blip>
          <a:srcRect/>
          <a:stretch>
            <a:fillRect/>
          </a:stretch>
        </p:blipFill>
        <p:spPr bwMode="auto">
          <a:xfrm>
            <a:off x="2143108" y="1299860"/>
            <a:ext cx="4857784" cy="48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</a:t>
            </a:r>
            <a:r>
              <a:rPr lang="en-US" dirty="0" err="1" smtClean="0"/>
              <a:t>Présence</a:t>
            </a:r>
            <a:r>
              <a:rPr lang="en-US" dirty="0" smtClean="0"/>
              <a:t> des </a:t>
            </a:r>
            <a:r>
              <a:rPr lang="en-US" dirty="0" err="1" smtClean="0"/>
              <a:t>processus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81600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Détecter l’indisponibilité le plus tôt possible...</a:t>
            </a:r>
          </a:p>
          <a:p>
            <a:endParaRPr lang="fr-FR" sz="2000" i="1" dirty="0" smtClean="0"/>
          </a:p>
          <a:p>
            <a:r>
              <a:rPr lang="fr-FR" sz="2000" i="1" dirty="0" err="1" smtClean="0"/>
              <a:t>sqlservr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sqlagent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sqlwriter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fdhost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logread</a:t>
            </a:r>
            <a:r>
              <a:rPr lang="fr-FR" sz="2000" i="1" dirty="0" smtClean="0"/>
              <a:t>, </a:t>
            </a:r>
            <a:r>
              <a:rPr lang="fr-FR" sz="2000" i="1" dirty="0" err="1" smtClean="0"/>
              <a:t>distrib</a:t>
            </a:r>
            <a:r>
              <a:rPr lang="fr-FR" sz="2000" i="1" dirty="0" smtClean="0"/>
              <a:t>, etc...</a:t>
            </a:r>
          </a:p>
          <a:p>
            <a:r>
              <a:rPr lang="fr-FR" sz="2000" dirty="0" smtClean="0"/>
              <a:t>Tester la présence du processus seul ne suffit pas. Il faut aussi tester si la connexion peut être établie. </a:t>
            </a:r>
          </a:p>
          <a:p>
            <a:r>
              <a:rPr lang="fr-FR" sz="2000" dirty="0" smtClean="0"/>
              <a:t>Mesurer la qualité de la réponse avec une requête fonctionnelle significative. </a:t>
            </a:r>
          </a:p>
          <a:p>
            <a:r>
              <a:rPr lang="fr-FR" sz="2000" dirty="0" smtClean="0"/>
              <a:t>Utiliser un outil indépendant (pas de job </a:t>
            </a:r>
            <a:r>
              <a:rPr lang="fr-FR" sz="2000" dirty="0" err="1" smtClean="0"/>
              <a:t>sql</a:t>
            </a:r>
            <a:r>
              <a:rPr lang="fr-FR" sz="2000" dirty="0" smtClean="0"/>
              <a:t> agent...).</a:t>
            </a:r>
          </a:p>
          <a:p>
            <a:r>
              <a:rPr lang="fr-FR" sz="2000" dirty="0" smtClean="0"/>
              <a:t>SQLCMD, script BAT, </a:t>
            </a:r>
            <a:r>
              <a:rPr lang="fr-FR" sz="2000" dirty="0" err="1" smtClean="0"/>
              <a:t>powershell</a:t>
            </a:r>
            <a:r>
              <a:rPr lang="fr-FR" sz="2000" dirty="0" smtClean="0"/>
              <a:t>, plugin </a:t>
            </a:r>
            <a:r>
              <a:rPr lang="fr-FR" sz="2000" dirty="0" err="1" smtClean="0"/>
              <a:t>nagios</a:t>
            </a:r>
            <a:r>
              <a:rPr lang="fr-FR" sz="2000" dirty="0" smtClean="0"/>
              <a:t>, .NET, etc...</a:t>
            </a:r>
          </a:p>
          <a:p>
            <a:r>
              <a:rPr lang="fr-FR" sz="2000" dirty="0" smtClean="0"/>
              <a:t>Plus l’empreinte sur le système est faible, plus la fréquence d’exécution peut être élevée pour permettre de réduire le délai de réaction.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70000" contrast="-49000"/>
          </a:blip>
          <a:srcRect/>
          <a:stretch>
            <a:fillRect/>
          </a:stretch>
        </p:blipFill>
        <p:spPr bwMode="auto">
          <a:xfrm>
            <a:off x="1785950" y="928670"/>
            <a:ext cx="5214942" cy="52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</a:t>
            </a:r>
            <a:r>
              <a:rPr lang="en-US" dirty="0" err="1" smtClean="0"/>
              <a:t>Remontée</a:t>
            </a:r>
            <a:r>
              <a:rPr lang="en-US" dirty="0" smtClean="0"/>
              <a:t> </a:t>
            </a:r>
            <a:r>
              <a:rPr lang="en-US" dirty="0" err="1" smtClean="0"/>
              <a:t>d’erreurs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 fontScale="92500" lnSpcReduction="10000"/>
          </a:bodyPr>
          <a:lstStyle/>
          <a:p>
            <a:endParaRPr lang="fr-FR" sz="2400" i="1" dirty="0" smtClean="0"/>
          </a:p>
          <a:p>
            <a:r>
              <a:rPr lang="fr-FR" sz="2600" b="1" dirty="0" smtClean="0">
                <a:solidFill>
                  <a:srgbClr val="0070C0"/>
                </a:solidFill>
              </a:rPr>
              <a:t>Détecter lorsqu’une erreur se produit...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Sources multiples : ERRORLOG, journal Application, ring buffers, trace par défaut, session XE </a:t>
            </a:r>
            <a:r>
              <a:rPr lang="fr-FR" sz="2000" dirty="0" err="1" smtClean="0">
                <a:solidFill>
                  <a:srgbClr val="262626"/>
                </a:solidFill>
              </a:rPr>
              <a:t>system_health</a:t>
            </a:r>
            <a:r>
              <a:rPr lang="fr-FR" sz="2000" dirty="0" smtClean="0">
                <a:solidFill>
                  <a:srgbClr val="262626"/>
                </a:solidFill>
              </a:rPr>
              <a:t>...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Utiliser les alertes SQL Agent et DB Mail: </a:t>
            </a:r>
          </a:p>
          <a:p>
            <a:pPr lvl="1"/>
            <a:r>
              <a:rPr lang="fr-FR" sz="1800" i="1" dirty="0" err="1" smtClean="0">
                <a:solidFill>
                  <a:srgbClr val="262626"/>
                </a:solidFill>
              </a:rPr>
              <a:t>Severity</a:t>
            </a:r>
            <a:r>
              <a:rPr lang="fr-FR" sz="1800" i="1" dirty="0" smtClean="0">
                <a:solidFill>
                  <a:srgbClr val="262626"/>
                </a:solidFill>
              </a:rPr>
              <a:t> 17 (</a:t>
            </a:r>
            <a:r>
              <a:rPr lang="fr-FR" sz="1800" i="1" dirty="0" err="1" smtClean="0">
                <a:solidFill>
                  <a:srgbClr val="262626"/>
                </a:solidFill>
              </a:rPr>
              <a:t>oom</a:t>
            </a:r>
            <a:r>
              <a:rPr lang="fr-FR" sz="1800" i="1" dirty="0" smtClean="0">
                <a:solidFill>
                  <a:srgbClr val="262626"/>
                </a:solidFill>
              </a:rPr>
              <a:t> conditions, erreurs 1105 / 9002), et </a:t>
            </a:r>
            <a:r>
              <a:rPr lang="fr-FR" sz="1800" i="1" dirty="0" err="1" smtClean="0">
                <a:solidFill>
                  <a:srgbClr val="262626"/>
                </a:solidFill>
              </a:rPr>
              <a:t>severity</a:t>
            </a:r>
            <a:r>
              <a:rPr lang="fr-FR" sz="1800" i="1" dirty="0" smtClean="0">
                <a:solidFill>
                  <a:srgbClr val="262626"/>
                </a:solidFill>
              </a:rPr>
              <a:t> de 20 à 25.</a:t>
            </a:r>
          </a:p>
          <a:p>
            <a:pPr lvl="1"/>
            <a:r>
              <a:rPr lang="fr-FR" sz="1800" i="1" dirty="0" smtClean="0">
                <a:solidFill>
                  <a:srgbClr val="262626"/>
                </a:solidFill>
              </a:rPr>
              <a:t>Inclure l’erreur 825 (</a:t>
            </a:r>
            <a:r>
              <a:rPr lang="fr-FR" sz="1800" i="1" dirty="0" err="1" smtClean="0">
                <a:solidFill>
                  <a:srgbClr val="262626"/>
                </a:solidFill>
              </a:rPr>
              <a:t>read</a:t>
            </a:r>
            <a:r>
              <a:rPr lang="fr-FR" sz="1800" i="1" dirty="0" smtClean="0">
                <a:solidFill>
                  <a:srgbClr val="262626"/>
                </a:solidFill>
              </a:rPr>
              <a:t>-</a:t>
            </a:r>
            <a:r>
              <a:rPr lang="fr-FR" sz="1800" i="1" dirty="0" err="1" smtClean="0">
                <a:solidFill>
                  <a:srgbClr val="262626"/>
                </a:solidFill>
              </a:rPr>
              <a:t>retry</a:t>
            </a:r>
            <a:r>
              <a:rPr lang="fr-FR" sz="1800" i="1" dirty="0" smtClean="0">
                <a:solidFill>
                  <a:srgbClr val="262626"/>
                </a:solidFill>
              </a:rPr>
              <a:t>) en utilisant le n° d’erreur.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Attention aux </a:t>
            </a:r>
            <a:r>
              <a:rPr lang="fr-FR" sz="2000" dirty="0" err="1" smtClean="0">
                <a:solidFill>
                  <a:srgbClr val="262626"/>
                </a:solidFill>
              </a:rPr>
              <a:t>parsers</a:t>
            </a:r>
            <a:r>
              <a:rPr lang="fr-FR" sz="2000" dirty="0" smtClean="0">
                <a:solidFill>
                  <a:srgbClr val="262626"/>
                </a:solidFill>
              </a:rPr>
              <a:t> ‘maison’ pour l’ERRORLOG (</a:t>
            </a:r>
            <a:r>
              <a:rPr lang="fr-FR" sz="2000" dirty="0" err="1" smtClean="0">
                <a:solidFill>
                  <a:srgbClr val="262626"/>
                </a:solidFill>
              </a:rPr>
              <a:t>unicode</a:t>
            </a:r>
            <a:r>
              <a:rPr lang="fr-FR" sz="2000" dirty="0" smtClean="0">
                <a:solidFill>
                  <a:srgbClr val="262626"/>
                </a:solidFill>
              </a:rPr>
              <a:t>)</a:t>
            </a:r>
          </a:p>
          <a:p>
            <a:r>
              <a:rPr lang="fr-FR" sz="2000" dirty="0" err="1" smtClean="0">
                <a:solidFill>
                  <a:srgbClr val="262626"/>
                </a:solidFill>
              </a:rPr>
              <a:t>xp_readerrorlog</a:t>
            </a:r>
            <a:r>
              <a:rPr lang="fr-FR" sz="2000" dirty="0" smtClean="0">
                <a:solidFill>
                  <a:srgbClr val="262626"/>
                </a:solidFill>
              </a:rPr>
              <a:t> (Attention bug CPU 100% </a:t>
            </a:r>
            <a:r>
              <a:rPr lang="fr-FR" sz="2000" dirty="0" smtClean="0">
                <a:hlinkClick r:id="rId4"/>
              </a:rPr>
              <a:t>http://support.microsoft.com/kb/973524</a:t>
            </a:r>
            <a:r>
              <a:rPr lang="fr-FR" sz="2000" dirty="0" smtClean="0"/>
              <a:t>)</a:t>
            </a:r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Utilisation de Log </a:t>
            </a:r>
            <a:r>
              <a:rPr lang="fr-FR" sz="2000" dirty="0" err="1" smtClean="0">
                <a:solidFill>
                  <a:srgbClr val="262626"/>
                </a:solidFill>
              </a:rPr>
              <a:t>Parser</a:t>
            </a:r>
            <a:r>
              <a:rPr lang="fr-FR" sz="2000" dirty="0" smtClean="0">
                <a:solidFill>
                  <a:srgbClr val="262626"/>
                </a:solidFill>
              </a:rPr>
              <a:t> pour les *.evt (</a:t>
            </a:r>
            <a:r>
              <a:rPr lang="fr-FR" sz="2000" dirty="0" smtClean="0">
                <a:solidFill>
                  <a:srgbClr val="262626"/>
                </a:solidFill>
                <a:hlinkClick r:id="rId5"/>
              </a:rPr>
              <a:t>http://www.microsoft.com/en-us/download/details.aspx?id=24659</a:t>
            </a:r>
            <a:r>
              <a:rPr lang="fr-FR" sz="2000" dirty="0" smtClean="0">
                <a:solidFill>
                  <a:srgbClr val="262626"/>
                </a:solidFill>
              </a:rPr>
              <a:t>)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Attention aux erreurs non formalisées:</a:t>
            </a:r>
          </a:p>
          <a:p>
            <a:pPr lvl="1"/>
            <a:r>
              <a:rPr lang="fr-FR" sz="1800" i="1" dirty="0" smtClean="0">
                <a:solidFill>
                  <a:srgbClr val="00B050"/>
                </a:solidFill>
              </a:rPr>
              <a:t>a </a:t>
            </a:r>
            <a:r>
              <a:rPr lang="fr-FR" sz="1800" i="1" dirty="0" err="1" smtClean="0">
                <a:solidFill>
                  <a:srgbClr val="00B050"/>
                </a:solidFill>
              </a:rPr>
              <a:t>significant</a:t>
            </a:r>
            <a:r>
              <a:rPr lang="fr-FR" sz="1800" i="1" dirty="0" smtClean="0">
                <a:solidFill>
                  <a:srgbClr val="00B050"/>
                </a:solidFill>
              </a:rPr>
              <a:t> part of </a:t>
            </a:r>
            <a:r>
              <a:rPr lang="fr-FR" sz="1800" i="1" dirty="0" err="1" smtClean="0">
                <a:solidFill>
                  <a:srgbClr val="00B050"/>
                </a:solidFill>
              </a:rPr>
              <a:t>sql</a:t>
            </a:r>
            <a:r>
              <a:rPr lang="fr-FR" sz="1800" i="1" dirty="0" smtClean="0">
                <a:solidFill>
                  <a:srgbClr val="00B050"/>
                </a:solidFill>
              </a:rPr>
              <a:t> server </a:t>
            </a:r>
            <a:r>
              <a:rPr lang="fr-FR" sz="1800" i="1" dirty="0" err="1" smtClean="0">
                <a:solidFill>
                  <a:srgbClr val="00B050"/>
                </a:solidFill>
              </a:rPr>
              <a:t>memory</a:t>
            </a:r>
            <a:r>
              <a:rPr lang="fr-FR" sz="1800" i="1" dirty="0" smtClean="0">
                <a:solidFill>
                  <a:srgbClr val="00B050"/>
                </a:solidFill>
              </a:rPr>
              <a:t> has been </a:t>
            </a:r>
            <a:r>
              <a:rPr lang="fr-FR" sz="1800" i="1" dirty="0" err="1" smtClean="0">
                <a:solidFill>
                  <a:srgbClr val="00B050"/>
                </a:solidFill>
              </a:rPr>
              <a:t>paged</a:t>
            </a:r>
            <a:r>
              <a:rPr lang="fr-FR" sz="1800" i="1" dirty="0" smtClean="0">
                <a:solidFill>
                  <a:srgbClr val="00B050"/>
                </a:solidFill>
              </a:rPr>
              <a:t> out...</a:t>
            </a:r>
          </a:p>
          <a:p>
            <a:pPr lvl="1"/>
            <a:r>
              <a:rPr lang="en-US" sz="1800" i="1" dirty="0" smtClean="0">
                <a:solidFill>
                  <a:srgbClr val="00B050"/>
                </a:solidFill>
              </a:rPr>
              <a:t>SQL Server has encountered xxx occurrence(s) of IO requests taking longer than 15 seconds...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74000" contrast="-16000"/>
          </a:blip>
          <a:srcRect/>
          <a:stretch>
            <a:fillRect/>
          </a:stretch>
        </p:blipFill>
        <p:spPr bwMode="auto">
          <a:xfrm>
            <a:off x="642910" y="1071545"/>
            <a:ext cx="7929618" cy="55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</a:t>
            </a:r>
            <a:r>
              <a:rPr lang="en-US" dirty="0" err="1" smtClean="0"/>
              <a:t>Superviser</a:t>
            </a:r>
            <a:r>
              <a:rPr lang="en-US" dirty="0" smtClean="0"/>
              <a:t> la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Connaître l’état des tâches de maintenance: backup, </a:t>
            </a:r>
            <a:r>
              <a:rPr lang="fr-FR" sz="2400" b="1" dirty="0" err="1" smtClean="0">
                <a:solidFill>
                  <a:srgbClr val="0070C0"/>
                </a:solidFill>
              </a:rPr>
              <a:t>rebuild</a:t>
            </a:r>
            <a:r>
              <a:rPr lang="fr-FR" sz="2400" b="1" dirty="0" smtClean="0">
                <a:solidFill>
                  <a:srgbClr val="0070C0"/>
                </a:solidFill>
              </a:rPr>
              <a:t> index, statistiques, </a:t>
            </a:r>
            <a:r>
              <a:rPr lang="fr-FR" sz="2400" b="1" dirty="0" err="1" smtClean="0">
                <a:solidFill>
                  <a:srgbClr val="0070C0"/>
                </a:solidFill>
              </a:rPr>
              <a:t>dbcc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checkdb</a:t>
            </a:r>
            <a:r>
              <a:rPr lang="fr-FR" sz="2400" b="1" dirty="0" smtClean="0">
                <a:solidFill>
                  <a:srgbClr val="0070C0"/>
                </a:solidFill>
              </a:rPr>
              <a:t>...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Contrôler la sortie des jobs: DB mail, </a:t>
            </a:r>
            <a:r>
              <a:rPr lang="fr-FR" sz="2000" dirty="0" err="1" smtClean="0">
                <a:solidFill>
                  <a:srgbClr val="262626"/>
                </a:solidFill>
              </a:rPr>
              <a:t>xp_sqlagent_enum_jobs</a:t>
            </a:r>
            <a:r>
              <a:rPr lang="fr-FR" sz="2000" dirty="0" smtClean="0">
                <a:solidFill>
                  <a:srgbClr val="262626"/>
                </a:solidFill>
              </a:rPr>
              <a:t>, </a:t>
            </a:r>
            <a:r>
              <a:rPr lang="fr-FR" sz="2000" dirty="0" err="1" smtClean="0">
                <a:solidFill>
                  <a:srgbClr val="262626"/>
                </a:solidFill>
              </a:rPr>
              <a:t>sysjobhistory</a:t>
            </a:r>
            <a:r>
              <a:rPr lang="fr-FR" sz="2000" dirty="0" smtClean="0">
                <a:solidFill>
                  <a:srgbClr val="262626"/>
                </a:solidFill>
              </a:rPr>
              <a:t>...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Contrôler aussi si la tâche n’a pas du tout été exécutée. 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Donc il faut en plus une logique de test indépendante de l’exécution.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Avec un plan de plus de 100 jobs à contrôler, le mail atteint  ses limites en termes de lisibilité et d’exploitation (SCOM ?)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endParaRPr lang="fr-FR" sz="2000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47000" contrast="-38000"/>
          </a:blip>
          <a:srcRect/>
          <a:stretch>
            <a:fillRect/>
          </a:stretch>
        </p:blipFill>
        <p:spPr bwMode="auto">
          <a:xfrm>
            <a:off x="7000892" y="142852"/>
            <a:ext cx="207170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4: </a:t>
            </a:r>
            <a:r>
              <a:rPr lang="en-US" dirty="0" err="1" smtClean="0"/>
              <a:t>VOLUMéTRIE</a:t>
            </a:r>
            <a:r>
              <a:rPr lang="en-US" dirty="0" smtClean="0"/>
              <a:t> BASES et 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Connaître l’état de remplissage des enveloppes données / journaux et des filesystems...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Permet de faire du </a:t>
            </a:r>
            <a:r>
              <a:rPr lang="fr-FR" sz="2000" dirty="0" err="1" smtClean="0">
                <a:solidFill>
                  <a:srgbClr val="262626"/>
                </a:solidFill>
              </a:rPr>
              <a:t>capacity</a:t>
            </a:r>
            <a:r>
              <a:rPr lang="fr-FR" sz="2000" dirty="0" smtClean="0">
                <a:solidFill>
                  <a:srgbClr val="262626"/>
                </a:solidFill>
              </a:rPr>
              <a:t> planning.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Permet de voir ce que l’on récupère suite à une purge / un </a:t>
            </a:r>
            <a:r>
              <a:rPr lang="fr-FR" sz="2000" dirty="0" err="1" smtClean="0">
                <a:solidFill>
                  <a:srgbClr val="262626"/>
                </a:solidFill>
              </a:rPr>
              <a:t>rebuild</a:t>
            </a:r>
            <a:r>
              <a:rPr lang="fr-FR" sz="2000" dirty="0" smtClean="0">
                <a:solidFill>
                  <a:srgbClr val="262626"/>
                </a:solidFill>
              </a:rPr>
              <a:t> index.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Permet d’établir un profil d’utilisation, notamment au niveau du journal de transactions.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Avec des seuils correctement paramétrés, permet d’être très proactif.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Problème: seuils en % et volumétries très élevées. 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Autre problème: solution intégrée dans l’agent SQL pour les journaux de transactions (</a:t>
            </a:r>
            <a:r>
              <a:rPr lang="fr-FR" sz="2000" i="1" dirty="0" smtClean="0">
                <a:solidFill>
                  <a:srgbClr val="262626"/>
                </a:solidFill>
              </a:rPr>
              <a:t>Percent Log </a:t>
            </a:r>
            <a:r>
              <a:rPr lang="fr-FR" sz="2000" i="1" dirty="0" err="1" smtClean="0">
                <a:solidFill>
                  <a:srgbClr val="262626"/>
                </a:solidFill>
              </a:rPr>
              <a:t>Used</a:t>
            </a:r>
            <a:r>
              <a:rPr lang="fr-FR" sz="2000" dirty="0" smtClean="0">
                <a:solidFill>
                  <a:srgbClr val="262626"/>
                </a:solidFill>
              </a:rPr>
              <a:t>) mais pas pour les fichiers de données.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Data </a:t>
            </a:r>
            <a:r>
              <a:rPr lang="fr-FR" sz="2000" dirty="0" err="1" smtClean="0">
                <a:solidFill>
                  <a:srgbClr val="262626"/>
                </a:solidFill>
              </a:rPr>
              <a:t>Collector</a:t>
            </a:r>
            <a:r>
              <a:rPr lang="fr-FR" sz="2000" dirty="0" smtClean="0">
                <a:solidFill>
                  <a:srgbClr val="262626"/>
                </a:solidFill>
              </a:rPr>
              <a:t> / </a:t>
            </a:r>
            <a:r>
              <a:rPr lang="fr-FR" sz="2000" dirty="0" err="1" smtClean="0">
                <a:solidFill>
                  <a:srgbClr val="262626"/>
                </a:solidFill>
              </a:rPr>
              <a:t>xp_fixeddrives</a:t>
            </a:r>
            <a:r>
              <a:rPr lang="fr-FR" sz="2000" dirty="0" smtClean="0">
                <a:solidFill>
                  <a:srgbClr val="262626"/>
                </a:solidFill>
              </a:rPr>
              <a:t> / SQLCLR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49000" contrast="-24000"/>
          </a:blip>
          <a:srcRect/>
          <a:stretch>
            <a:fillRect/>
          </a:stretch>
        </p:blipFill>
        <p:spPr bwMode="auto">
          <a:xfrm>
            <a:off x="285719" y="1071546"/>
            <a:ext cx="845349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 ALERTES DE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Etre averti d’un problème de performance en constitution avant qu’il ne soit trop tard.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Là aussi permet une certaine </a:t>
            </a:r>
            <a:r>
              <a:rPr lang="fr-FR" sz="2000" dirty="0" err="1" smtClean="0">
                <a:solidFill>
                  <a:srgbClr val="262626"/>
                </a:solidFill>
              </a:rPr>
              <a:t>proactivité</a:t>
            </a:r>
            <a:r>
              <a:rPr lang="fr-FR" sz="2000" dirty="0" smtClean="0">
                <a:solidFill>
                  <a:srgbClr val="262626"/>
                </a:solidFill>
              </a:rPr>
              <a:t>.</a:t>
            </a:r>
            <a:endParaRPr lang="fr-FR" sz="1700" dirty="0" smtClean="0">
              <a:solidFill>
                <a:srgbClr val="262626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Alertes SQL Agent, </a:t>
            </a:r>
            <a:r>
              <a:rPr lang="fr-FR" sz="2000" dirty="0" err="1" smtClean="0">
                <a:solidFill>
                  <a:srgbClr val="262626"/>
                </a:solidFill>
              </a:rPr>
              <a:t>Xevents</a:t>
            </a:r>
            <a:endParaRPr lang="fr-FR" sz="2000" dirty="0" smtClean="0">
              <a:solidFill>
                <a:srgbClr val="262626"/>
              </a:solidFill>
            </a:endParaRPr>
          </a:p>
          <a:p>
            <a:pPr lvl="1"/>
            <a:r>
              <a:rPr lang="fr-FR" sz="1800" i="1" dirty="0" smtClean="0">
                <a:solidFill>
                  <a:srgbClr val="00B0F0"/>
                </a:solidFill>
              </a:rPr>
              <a:t>Page Life </a:t>
            </a:r>
            <a:r>
              <a:rPr lang="fr-FR" sz="1800" i="1" dirty="0" err="1" smtClean="0">
                <a:solidFill>
                  <a:srgbClr val="00B0F0"/>
                </a:solidFill>
              </a:rPr>
              <a:t>Expectancy</a:t>
            </a:r>
            <a:r>
              <a:rPr lang="fr-FR" sz="1800" i="1" dirty="0" smtClean="0">
                <a:solidFill>
                  <a:srgbClr val="00B0F0"/>
                </a:solidFill>
              </a:rPr>
              <a:t> </a:t>
            </a:r>
            <a:r>
              <a:rPr lang="fr-FR" sz="1800" i="1" dirty="0" smtClean="0">
                <a:solidFill>
                  <a:srgbClr val="262626"/>
                </a:solidFill>
              </a:rPr>
              <a:t>(max server </a:t>
            </a:r>
            <a:r>
              <a:rPr lang="fr-FR" sz="1800" i="1" dirty="0" err="1" smtClean="0">
                <a:solidFill>
                  <a:srgbClr val="262626"/>
                </a:solidFill>
              </a:rPr>
              <a:t>memory</a:t>
            </a:r>
            <a:r>
              <a:rPr lang="fr-FR" sz="1800" i="1" dirty="0" smtClean="0">
                <a:solidFill>
                  <a:srgbClr val="262626"/>
                </a:solidFill>
              </a:rPr>
              <a:t> / 4Gb) / * 300. Ex: BP = 30Gb, PLE = 2250 secs)</a:t>
            </a:r>
          </a:p>
          <a:p>
            <a:pPr lvl="1"/>
            <a:r>
              <a:rPr lang="fr-FR" sz="1800" i="1" dirty="0" smtClean="0">
                <a:solidFill>
                  <a:srgbClr val="00B0F0"/>
                </a:solidFill>
              </a:rPr>
              <a:t>Percent Log </a:t>
            </a:r>
            <a:r>
              <a:rPr lang="fr-FR" sz="1800" i="1" dirty="0" err="1" smtClean="0">
                <a:solidFill>
                  <a:srgbClr val="00B0F0"/>
                </a:solidFill>
              </a:rPr>
              <a:t>Used</a:t>
            </a:r>
            <a:r>
              <a:rPr lang="fr-FR" sz="1800" i="1" dirty="0" smtClean="0">
                <a:solidFill>
                  <a:srgbClr val="00B0F0"/>
                </a:solidFill>
              </a:rPr>
              <a:t> </a:t>
            </a:r>
            <a:r>
              <a:rPr lang="fr-FR" sz="1800" i="1" dirty="0" smtClean="0">
                <a:solidFill>
                  <a:srgbClr val="262626"/>
                </a:solidFill>
              </a:rPr>
              <a:t>( &gt;= 90%)</a:t>
            </a:r>
          </a:p>
          <a:p>
            <a:pPr lvl="1"/>
            <a:r>
              <a:rPr lang="fr-FR" sz="1800" i="1" dirty="0" err="1" smtClean="0">
                <a:solidFill>
                  <a:srgbClr val="00B0F0"/>
                </a:solidFill>
              </a:rPr>
              <a:t>Processed</a:t>
            </a:r>
            <a:r>
              <a:rPr lang="fr-FR" sz="1800" i="1" dirty="0" smtClean="0">
                <a:solidFill>
                  <a:srgbClr val="00B0F0"/>
                </a:solidFill>
              </a:rPr>
              <a:t> </a:t>
            </a:r>
            <a:r>
              <a:rPr lang="fr-FR" sz="1800" i="1" dirty="0" err="1" smtClean="0">
                <a:solidFill>
                  <a:srgbClr val="00B0F0"/>
                </a:solidFill>
              </a:rPr>
              <a:t>Blocked</a:t>
            </a:r>
            <a:r>
              <a:rPr lang="fr-FR" sz="1800" i="1" dirty="0" smtClean="0">
                <a:solidFill>
                  <a:srgbClr val="00B0F0"/>
                </a:solidFill>
              </a:rPr>
              <a:t> </a:t>
            </a:r>
            <a:r>
              <a:rPr lang="fr-FR" sz="1800" i="1" dirty="0" smtClean="0">
                <a:solidFill>
                  <a:srgbClr val="262626"/>
                </a:solidFill>
              </a:rPr>
              <a:t>( &gt; 5)</a:t>
            </a:r>
          </a:p>
          <a:p>
            <a:pPr lvl="1"/>
            <a:r>
              <a:rPr lang="fr-FR" sz="1800" i="1" dirty="0" err="1" smtClean="0">
                <a:solidFill>
                  <a:srgbClr val="00B0F0"/>
                </a:solidFill>
              </a:rPr>
              <a:t>Number</a:t>
            </a:r>
            <a:r>
              <a:rPr lang="fr-FR" sz="1800" i="1" dirty="0" smtClean="0">
                <a:solidFill>
                  <a:srgbClr val="00B0F0"/>
                </a:solidFill>
              </a:rPr>
              <a:t> of </a:t>
            </a:r>
            <a:r>
              <a:rPr lang="fr-FR" sz="1800" i="1" dirty="0" err="1" smtClean="0">
                <a:solidFill>
                  <a:srgbClr val="00B0F0"/>
                </a:solidFill>
              </a:rPr>
              <a:t>Deadlocks</a:t>
            </a:r>
            <a:r>
              <a:rPr lang="fr-FR" sz="1800" i="1" dirty="0" smtClean="0">
                <a:solidFill>
                  <a:srgbClr val="00B0F0"/>
                </a:solidFill>
              </a:rPr>
              <a:t> / sec </a:t>
            </a:r>
            <a:r>
              <a:rPr lang="fr-FR" sz="1800" i="1" dirty="0" smtClean="0">
                <a:solidFill>
                  <a:srgbClr val="262626"/>
                </a:solidFill>
              </a:rPr>
              <a:t>( &gt; 0)</a:t>
            </a:r>
          </a:p>
          <a:p>
            <a:pPr lvl="1"/>
            <a:r>
              <a:rPr lang="fr-FR" sz="1800" i="1" dirty="0" smtClean="0">
                <a:solidFill>
                  <a:srgbClr val="00B0F0"/>
                </a:solidFill>
              </a:rPr>
              <a:t>Free </a:t>
            </a:r>
            <a:r>
              <a:rPr lang="fr-FR" sz="1800" i="1" dirty="0" err="1" smtClean="0">
                <a:solidFill>
                  <a:srgbClr val="00B0F0"/>
                </a:solidFill>
              </a:rPr>
              <a:t>Space</a:t>
            </a:r>
            <a:r>
              <a:rPr lang="fr-FR" sz="1800" i="1" dirty="0" smtClean="0">
                <a:solidFill>
                  <a:srgbClr val="00B0F0"/>
                </a:solidFill>
              </a:rPr>
              <a:t> in </a:t>
            </a:r>
            <a:r>
              <a:rPr lang="fr-FR" sz="1800" i="1" dirty="0" err="1" smtClean="0">
                <a:solidFill>
                  <a:srgbClr val="00B0F0"/>
                </a:solidFill>
              </a:rPr>
              <a:t>Tempdb</a:t>
            </a:r>
            <a:r>
              <a:rPr lang="fr-FR" sz="1800" i="1" dirty="0" smtClean="0">
                <a:solidFill>
                  <a:srgbClr val="00B0F0"/>
                </a:solidFill>
              </a:rPr>
              <a:t> </a:t>
            </a:r>
            <a:r>
              <a:rPr lang="fr-FR" sz="1800" i="1" dirty="0" smtClean="0">
                <a:solidFill>
                  <a:srgbClr val="262626"/>
                </a:solidFill>
              </a:rPr>
              <a:t>(&lt;=10%)</a:t>
            </a: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endParaRPr lang="fr-FR" sz="2000" dirty="0" smtClean="0">
              <a:solidFill>
                <a:srgbClr val="262626"/>
              </a:solidFill>
            </a:endParaRPr>
          </a:p>
          <a:p>
            <a:endParaRPr lang="fr-FR" sz="2000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81000" contrast="-55000"/>
          </a:blip>
          <a:srcRect/>
          <a:stretch>
            <a:fillRect/>
          </a:stretch>
        </p:blipFill>
        <p:spPr bwMode="auto">
          <a:xfrm>
            <a:off x="214282" y="928669"/>
            <a:ext cx="8358246" cy="55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ATTENTES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0234"/>
          </a:xfrm>
        </p:spPr>
        <p:txBody>
          <a:bodyPr>
            <a:normAutofit/>
          </a:bodyPr>
          <a:lstStyle/>
          <a:p>
            <a:endParaRPr lang="fr-FR" sz="2400" i="1" dirty="0" smtClean="0"/>
          </a:p>
          <a:p>
            <a:r>
              <a:rPr lang="fr-FR" sz="2400" b="1" dirty="0" smtClean="0">
                <a:solidFill>
                  <a:srgbClr val="0070C0"/>
                </a:solidFill>
              </a:rPr>
              <a:t>Savoir où l’instance passe le plus de temps à attendre (donc à ne rien faire d’utile)</a:t>
            </a:r>
          </a:p>
          <a:p>
            <a:endParaRPr lang="fr-FR" sz="2400" b="1" dirty="0" smtClean="0">
              <a:solidFill>
                <a:srgbClr val="0070C0"/>
              </a:solidFill>
            </a:endParaRPr>
          </a:p>
          <a:p>
            <a:r>
              <a:rPr lang="fr-FR" sz="2000" dirty="0" smtClean="0">
                <a:solidFill>
                  <a:srgbClr val="262626"/>
                </a:solidFill>
              </a:rPr>
              <a:t>Le point de départ d’une recherche d’un problème global de performance.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sys.dm_os_wait_stats, session XE </a:t>
            </a:r>
            <a:r>
              <a:rPr lang="fr-FR" sz="2000" dirty="0" err="1" smtClean="0">
                <a:solidFill>
                  <a:srgbClr val="262626"/>
                </a:solidFill>
              </a:rPr>
              <a:t>system_health</a:t>
            </a:r>
            <a:r>
              <a:rPr lang="fr-FR" sz="2000" dirty="0" smtClean="0">
                <a:solidFill>
                  <a:srgbClr val="262626"/>
                </a:solidFill>
              </a:rPr>
              <a:t>.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Nécessite que l’instance ait une disponibilité élevée (flush des infos non persistées en cas </a:t>
            </a:r>
            <a:r>
              <a:rPr lang="fr-FR" sz="2000" smtClean="0">
                <a:solidFill>
                  <a:srgbClr val="262626"/>
                </a:solidFill>
              </a:rPr>
              <a:t>de restart: </a:t>
            </a:r>
            <a:r>
              <a:rPr lang="fr-FR" sz="2000" dirty="0" smtClean="0">
                <a:solidFill>
                  <a:srgbClr val="262626"/>
                </a:solidFill>
              </a:rPr>
              <a:t>DMV, ring buffers, etc...)</a:t>
            </a:r>
          </a:p>
          <a:p>
            <a:r>
              <a:rPr lang="fr-FR" sz="2000" dirty="0" smtClean="0">
                <a:solidFill>
                  <a:srgbClr val="262626"/>
                </a:solidFill>
              </a:rPr>
              <a:t>Heureusement </a:t>
            </a:r>
            <a:r>
              <a:rPr lang="fr-FR" sz="2000" dirty="0" err="1" smtClean="0">
                <a:solidFill>
                  <a:srgbClr val="262626"/>
                </a:solidFill>
              </a:rPr>
              <a:t>system_health</a:t>
            </a:r>
            <a:r>
              <a:rPr lang="fr-FR" sz="2000" dirty="0" smtClean="0">
                <a:solidFill>
                  <a:srgbClr val="262626"/>
                </a:solidFill>
              </a:rPr>
              <a:t> persiste ces informations dans un fichier ( &gt;= SQL Server 2012)</a:t>
            </a:r>
          </a:p>
        </p:txBody>
      </p:sp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6: ATTENTES 2/3</a:t>
            </a: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57158" y="1000108"/>
          <a:ext cx="8143932" cy="574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5715040"/>
              </a:tblGrid>
              <a:tr h="3170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WAIT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Description</a:t>
                      </a:r>
                      <a:endParaRPr lang="fr-FR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CXPACKET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Évènement d’attente parallélisme</a:t>
                      </a:r>
                      <a:r>
                        <a:rPr lang="fr-FR" sz="1400" baseline="0" dirty="0" smtClean="0"/>
                        <a:t> inter-threads</a:t>
                      </a:r>
                      <a:r>
                        <a:rPr lang="fr-FR" sz="1400" dirty="0" smtClean="0"/>
                        <a:t>. </a:t>
                      </a:r>
                      <a:r>
                        <a:rPr lang="fr-FR" sz="1400" b="1" dirty="0" smtClean="0">
                          <a:effectLst/>
                        </a:rPr>
                        <a:t>N’indique pas forcément un problème</a:t>
                      </a:r>
                      <a:r>
                        <a:rPr lang="fr-FR" sz="1400" dirty="0" smtClean="0"/>
                        <a:t>.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Waits</a:t>
                      </a:r>
                      <a:r>
                        <a:rPr lang="fr-FR" sz="1400" baseline="0" dirty="0" smtClean="0"/>
                        <a:t> élevés regarder quelle est la tâche qui n’est pas en CXPACKET dans sys.dm_os_waiting_tasks pour le même </a:t>
                      </a:r>
                      <a:r>
                        <a:rPr lang="fr-FR" sz="1400" baseline="0" dirty="0" err="1" smtClean="0"/>
                        <a:t>session_id</a:t>
                      </a:r>
                      <a:r>
                        <a:rPr lang="fr-FR" sz="1400" baseline="0" dirty="0" smtClean="0"/>
                        <a:t>. Si attente + </a:t>
                      </a:r>
                      <a:r>
                        <a:rPr lang="fr-FR" sz="1400" baseline="0" dirty="0" err="1" smtClean="0"/>
                        <a:t>counts</a:t>
                      </a:r>
                      <a:r>
                        <a:rPr lang="fr-FR" sz="1400" baseline="0" dirty="0" smtClean="0"/>
                        <a:t> élevés, revoir le plan, sinon revoir la valeur de MAXDOP (ne pas le mettre systématiquement à 1).</a:t>
                      </a:r>
                      <a:endParaRPr lang="fr-FR" sz="1400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PAGEIOlATCH_%</a:t>
                      </a:r>
                    </a:p>
                    <a:p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Attente de lecture</a:t>
                      </a:r>
                      <a:r>
                        <a:rPr lang="fr-FR" sz="1400" baseline="0" dirty="0" smtClean="0"/>
                        <a:t> de pages depuis le disque. Soit problème de rotation du BP élevée (voir page life </a:t>
                      </a:r>
                      <a:r>
                        <a:rPr lang="fr-FR" sz="1400" baseline="0" dirty="0" err="1" smtClean="0"/>
                        <a:t>expectancy</a:t>
                      </a:r>
                      <a:r>
                        <a:rPr lang="fr-FR" sz="1400" baseline="0" dirty="0" smtClean="0"/>
                        <a:t>), soit directement problème avec sous système IO.</a:t>
                      </a:r>
                      <a:endParaRPr lang="fr-FR" sz="1400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PAGELATCH_%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Contention</a:t>
                      </a:r>
                      <a:r>
                        <a:rPr lang="fr-FR" sz="1400" baseline="0" dirty="0" smtClean="0"/>
                        <a:t> d’accès sur des pages en mémoire. La plus connue est sur PFS/GAM/SGAM sur </a:t>
                      </a:r>
                      <a:r>
                        <a:rPr lang="fr-FR" sz="1400" baseline="0" dirty="0" err="1" smtClean="0"/>
                        <a:t>tempdb</a:t>
                      </a:r>
                      <a:r>
                        <a:rPr lang="fr-FR" sz="1400" baseline="0" dirty="0" smtClean="0"/>
                        <a:t> (1 fichier/</a:t>
                      </a:r>
                      <a:r>
                        <a:rPr lang="fr-FR" sz="1400" baseline="0" dirty="0" err="1" smtClean="0"/>
                        <a:t>core</a:t>
                      </a:r>
                      <a:r>
                        <a:rPr lang="fr-FR" sz="1400" baseline="0" dirty="0" smtClean="0"/>
                        <a:t> de même taille), mais peut survenir sur des bases utilisateur aussi. </a:t>
                      </a:r>
                      <a:endParaRPr lang="fr-FR" sz="1400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WRITELOG_%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Contention sur l’écriture vers le journal de transactions sur disque. Séparation DATA/LOG, regarder la latence vers les fichiers LDF</a:t>
                      </a:r>
                      <a:r>
                        <a:rPr lang="fr-FR" sz="1400" baseline="0" dirty="0" smtClean="0"/>
                        <a:t> avec sys.dm_io_virtual_file_stats, </a:t>
                      </a:r>
                      <a:r>
                        <a:rPr lang="fr-FR" sz="1400" baseline="0" dirty="0" err="1" smtClean="0"/>
                        <a:t>pb</a:t>
                      </a:r>
                      <a:r>
                        <a:rPr lang="fr-FR" sz="1400" baseline="0" dirty="0" smtClean="0"/>
                        <a:t> de cache en écriture, de RAID, etc...</a:t>
                      </a:r>
                      <a:endParaRPr lang="fr-FR" sz="1400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ASYNC_NETWORK_IO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Attente retour client réseau.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SOS_SCHEDULER_YIELD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Si </a:t>
                      </a:r>
                      <a:r>
                        <a:rPr lang="fr-FR" sz="1400" dirty="0" err="1" smtClean="0"/>
                        <a:t>counts</a:t>
                      </a:r>
                      <a:r>
                        <a:rPr lang="fr-FR" sz="1400" dirty="0" smtClean="0"/>
                        <a:t> + </a:t>
                      </a:r>
                      <a:r>
                        <a:rPr lang="fr-FR" sz="1400" dirty="0" err="1" smtClean="0"/>
                        <a:t>waits</a:t>
                      </a:r>
                      <a:r>
                        <a:rPr lang="fr-FR" sz="1400" dirty="0" smtClean="0"/>
                        <a:t> élevés, indique une contention CPU</a:t>
                      </a:r>
                      <a:r>
                        <a:rPr lang="fr-FR" sz="1400" baseline="0" dirty="0" smtClean="0"/>
                        <a:t> (entrées / sorties, parallélisme, compilation, TVF, compression, hash </a:t>
                      </a:r>
                      <a:r>
                        <a:rPr lang="fr-FR" sz="1400" baseline="0" dirty="0" err="1" smtClean="0"/>
                        <a:t>build</a:t>
                      </a:r>
                      <a:r>
                        <a:rPr lang="fr-FR" sz="1400" baseline="0" dirty="0" smtClean="0"/>
                        <a:t>, tris, etc...)</a:t>
                      </a:r>
                      <a:endParaRPr lang="fr-FR" sz="1400" dirty="0"/>
                    </a:p>
                  </a:txBody>
                  <a:tcPr/>
                </a:tc>
              </a:tr>
              <a:tr h="563632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THREADPOOL</a:t>
                      </a:r>
                      <a:endParaRPr lang="fr-FR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Max </a:t>
                      </a:r>
                      <a:r>
                        <a:rPr lang="fr-FR" sz="1400" dirty="0" err="1" smtClean="0"/>
                        <a:t>worker</a:t>
                      </a:r>
                      <a:r>
                        <a:rPr lang="fr-FR" sz="1400" dirty="0" smtClean="0"/>
                        <a:t> threads atteint (MAXDOP </a:t>
                      </a:r>
                      <a:r>
                        <a:rPr lang="fr-FR" sz="1400" dirty="0" smtClean="0"/>
                        <a:t>à 0 sur </a:t>
                      </a:r>
                      <a:r>
                        <a:rPr lang="fr-FR" sz="1400" dirty="0" smtClean="0"/>
                        <a:t>des plans complexes, chaîne de blocage de tâches très longue... tsk1-&gt;tsk2-&gt; tsk3-&gt;tsk4-&gt;tsk5-&gt;tsk6-&gt;tsk7...)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97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10 points à vérifier&amp;quot;&quot;/&gt;&lt;property id=&quot;20307&quot; value=&quot;256&quot;/&gt;&lt;/object&gt;&lt;object type=&quot;3&quot; unique_id=&quot;10517&quot;&gt;&lt;property id=&quot;20148&quot; value=&quot;5&quot;/&gt;&lt;property id=&quot;20300&quot; value=&quot;Diapositive 2 - &amp;quot;Les 10 points Clés...&amp;quot;&quot;/&gt;&lt;property id=&quot;20307&quot; value=&quot;277&quot;/&gt;&lt;/object&gt;&lt;object type=&quot;3&quot; unique_id=&quot;10560&quot;&gt;&lt;property id=&quot;20148&quot; value=&quot;5&quot;/&gt;&lt;property id=&quot;20300&quot; value=&quot;Diapositive 3 - &amp;quot;1: Présence des processus&amp;quot;&quot;/&gt;&lt;property id=&quot;20307&quot; value=&quot;297&quot;/&gt;&lt;/object&gt;&lt;object type=&quot;3&quot; unique_id=&quot;10822&quot;&gt;&lt;property id=&quot;20148&quot; value=&quot;5&quot;/&gt;&lt;property id=&quot;20300&quot; value=&quot;Diapositive 4 - &amp;quot;2: Remontée d’erreurs&amp;quot;&quot;/&gt;&lt;property id=&quot;20307&quot; value=&quot;298&quot;/&gt;&lt;/object&gt;&lt;object type=&quot;3&quot; unique_id=&quot;10913&quot;&gt;&lt;property id=&quot;20148&quot; value=&quot;5&quot;/&gt;&lt;property id=&quot;20300&quot; value=&quot;Diapositive 5 - &amp;quot;3: Superviser la maintenance&amp;quot;&quot;/&gt;&lt;property id=&quot;20307&quot; value=&quot;299&quot;/&gt;&lt;/object&gt;&lt;object type=&quot;3&quot; unique_id=&quot;11019&quot;&gt;&lt;property id=&quot;20148&quot; value=&quot;5&quot;/&gt;&lt;property id=&quot;20300&quot; value=&quot;Diapositive 6 - &amp;quot;4: VOLUMéTRIE BASES et FS&amp;quot;&quot;/&gt;&lt;property id=&quot;20307&quot; value=&quot;300&quot;/&gt;&lt;/object&gt;&lt;object type=&quot;3&quot; unique_id=&quot;11060&quot;&gt;&lt;property id=&quot;20148&quot; value=&quot;5&quot;/&gt;&lt;property id=&quot;20300&quot; value=&quot;Diapositive 7 - &amp;quot;5: ALERTES DE PERFORMANCE&amp;quot;&quot;/&gt;&lt;property id=&quot;20307&quot; value=&quot;301&quot;/&gt;&lt;/object&gt;&lt;object type=&quot;3&quot; unique_id=&quot;11142&quot;&gt;&lt;property id=&quot;20148&quot; value=&quot;5&quot;/&gt;&lt;property id=&quot;20300&quot; value=&quot;Diapositive 8 - &amp;quot;6: ATTENTES 1/3&amp;quot;&quot;/&gt;&lt;property id=&quot;20307&quot; value=&quot;302&quot;/&gt;&lt;/object&gt;&lt;object type=&quot;3&quot; unique_id=&quot;11313&quot;&gt;&lt;property id=&quot;20148&quot; value=&quot;5&quot;/&gt;&lt;property id=&quot;20300&quot; value=&quot;Diapositive 11 - &amp;quot;7: Les requêtes consommatrices&amp;quot;&quot;/&gt;&lt;property id=&quot;20307&quot; value=&quot;303&quot;/&gt;&lt;/object&gt;&lt;object type=&quot;3&quot; unique_id=&quot;11391&quot;&gt;&lt;property id=&quot;20148&quot; value=&quot;5&quot;/&gt;&lt;property id=&quot;20300&quot; value=&quot;Diapositive 12 - &amp;quot;8: LA SéCURITé&amp;quot;&quot;/&gt;&lt;property id=&quot;20307&quot; value=&quot;304&quot;/&gt;&lt;/object&gt;&lt;object type=&quot;3&quot; unique_id=&quot;11392&quot;&gt;&lt;property id=&quot;20148&quot; value=&quot;5&quot;/&gt;&lt;property id=&quot;20300&quot; value=&quot;Diapositive 13 - &amp;quot;9: L’ENVIRONNEMENT IMMEDIAT&amp;quot;&quot;/&gt;&lt;property id=&quot;20307&quot; value=&quot;305&quot;/&gt;&lt;/object&gt;&lt;object type=&quot;3&quot; unique_id=&quot;11393&quot;&gt;&lt;property id=&quot;20148&quot; value=&quot;5&quot;/&gt;&lt;property id=&quot;20300&quot; value=&quot;Diapositive 14 - &amp;quot;10: DETECTER / GERER LES CHANGEMENTS&amp;quot;&quot;/&gt;&lt;property id=&quot;20307&quot; value=&quot;306&quot;/&gt;&lt;/object&gt;&lt;object type=&quot;3&quot; unique_id=&quot;11423&quot;&gt;&lt;property id=&quot;20148&quot; value=&quot;5&quot;/&gt;&lt;property id=&quot;20300&quot; value=&quot;Diapositive 10 - &amp;quot;6: ATTENTES 3/3&amp;quot;&quot;/&gt;&lt;property id=&quot;20307&quot; value=&quot;308&quot;/&gt;&lt;/object&gt;&lt;object type=&quot;3&quot; unique_id=&quot;11580&quot;&gt;&lt;property id=&quot;20148&quot; value=&quot;5&quot;/&gt;&lt;property id=&quot;20300&quot; value=&quot;Diapositive 9 - &amp;quot;6: ATTENTES 2/3&amp;quot;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dele-Slides-Journees-SQL-Server-2011-43">
  <a:themeElements>
    <a:clrScheme name="SQL Denali">
      <a:dk1>
        <a:srgbClr val="595959"/>
      </a:dk1>
      <a:lt1>
        <a:srgbClr val="FFFFFF"/>
      </a:lt1>
      <a:dk2>
        <a:srgbClr val="CC0000"/>
      </a:dk2>
      <a:lt2>
        <a:srgbClr val="CCCCCC"/>
      </a:lt2>
      <a:accent1>
        <a:srgbClr val="CEDD61"/>
      </a:accent1>
      <a:accent2>
        <a:srgbClr val="FF9100"/>
      </a:accent2>
      <a:accent3>
        <a:srgbClr val="00DAFF"/>
      </a:accent3>
      <a:accent4>
        <a:srgbClr val="85913C"/>
      </a:accent4>
      <a:accent5>
        <a:srgbClr val="C43300"/>
      </a:accent5>
      <a:accent6>
        <a:srgbClr val="008BC7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QL Denali">
      <a:dk1>
        <a:srgbClr val="595959"/>
      </a:dk1>
      <a:lt1>
        <a:srgbClr val="FFFFFF"/>
      </a:lt1>
      <a:dk2>
        <a:srgbClr val="CC0000"/>
      </a:dk2>
      <a:lt2>
        <a:srgbClr val="CCCCCC"/>
      </a:lt2>
      <a:accent1>
        <a:srgbClr val="CEDD61"/>
      </a:accent1>
      <a:accent2>
        <a:srgbClr val="FF9100"/>
      </a:accent2>
      <a:accent3>
        <a:srgbClr val="00DAFF"/>
      </a:accent3>
      <a:accent4>
        <a:srgbClr val="85913C"/>
      </a:accent4>
      <a:accent5>
        <a:srgbClr val="C43300"/>
      </a:accent5>
      <a:accent6>
        <a:srgbClr val="008BC7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C036123D97AA4D805DC74BB90BFBCE" ma:contentTypeVersion="0" ma:contentTypeDescription="Create a new document." ma:contentTypeScope="" ma:versionID="6d0222503a2457503f00c34976b78b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1848E-6A24-4B82-818B-F9275410F2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A9C60-C9A8-46DA-9C53-B6FB398F7EAC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C71B8ED-EA6E-4117-9DDF-AC7BB54F7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Modele-Slides-Journees-SQL-Server-2011-43</Template>
  <TotalTime>9184</TotalTime>
  <Words>1312</Words>
  <Application>Microsoft Office PowerPoint</Application>
  <PresentationFormat>Affichage à l'écran (4:3)</PresentationFormat>
  <Paragraphs>171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Segoe UI</vt:lpstr>
      <vt:lpstr>Calibri</vt:lpstr>
      <vt:lpstr>Courier New</vt:lpstr>
      <vt:lpstr>Consolas</vt:lpstr>
      <vt:lpstr>Modele-Slides-Journees-SQL-Server-2011-43</vt:lpstr>
      <vt:lpstr>1_Office Theme</vt:lpstr>
      <vt:lpstr>10 points à vérifier</vt:lpstr>
      <vt:lpstr>Les 10 points Clés...</vt:lpstr>
      <vt:lpstr>1: Présence des processus</vt:lpstr>
      <vt:lpstr>2: Remontée d’erreurs</vt:lpstr>
      <vt:lpstr>3: Superviser la maintenance</vt:lpstr>
      <vt:lpstr>4: VOLUMéTRIE BASES et FS</vt:lpstr>
      <vt:lpstr>5: ALERTES DE PERFORMANCE</vt:lpstr>
      <vt:lpstr>6: ATTENTES 1/3</vt:lpstr>
      <vt:lpstr>6: ATTENTES 2/3</vt:lpstr>
      <vt:lpstr>6: ATTENTES 3/3</vt:lpstr>
      <vt:lpstr>7: Les requêtes consommatrices</vt:lpstr>
      <vt:lpstr>8: LA SéCURITé</vt:lpstr>
      <vt:lpstr>9: L’ENVIRONNEMENT IMMEDIAT</vt:lpstr>
      <vt:lpstr>10: DETECTER / GERER LES CHANGEMENTS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>Session S000</dc:subject>
  <dc:creator>dbaffaleuf</dc:creator>
  <cp:keywords>SQL Server 2012</cp:keywords>
  <cp:lastModifiedBy>dbaffaleuf</cp:lastModifiedBy>
  <cp:revision>2204</cp:revision>
  <dcterms:created xsi:type="dcterms:W3CDTF">2011-11-21T09:04:17Z</dcterms:created>
  <dcterms:modified xsi:type="dcterms:W3CDTF">2012-06-14T09:04:14Z</dcterms:modified>
  <cp:category>Session</cp:category>
  <cp:contentStatus>Master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0x010100BBC036123D97AA4D805DC74BB90BFBCE</vt:lpwstr>
  </property>
</Properties>
</file>